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7"/>
  </p:notesMasterIdLst>
  <p:sldIdLst>
    <p:sldId id="704" r:id="rId3"/>
    <p:sldId id="696" r:id="rId4"/>
    <p:sldId id="720" r:id="rId5"/>
    <p:sldId id="711" r:id="rId6"/>
    <p:sldId id="712" r:id="rId7"/>
    <p:sldId id="713" r:id="rId8"/>
    <p:sldId id="723" r:id="rId9"/>
    <p:sldId id="724" r:id="rId10"/>
    <p:sldId id="716" r:id="rId11"/>
    <p:sldId id="722" r:id="rId12"/>
    <p:sldId id="717" r:id="rId13"/>
    <p:sldId id="721" r:id="rId14"/>
    <p:sldId id="718" r:id="rId15"/>
    <p:sldId id="710" r:id="rId16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E7"/>
    <a:srgbClr val="0F316C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8" autoAdjust="0"/>
    <p:restoredTop sz="93729" autoAdjust="0"/>
  </p:normalViewPr>
  <p:slideViewPr>
    <p:cSldViewPr showGuides="1">
      <p:cViewPr varScale="1">
        <p:scale>
          <a:sx n="63" d="100"/>
          <a:sy n="63" d="100"/>
        </p:scale>
        <p:origin x="1080" y="144"/>
      </p:cViewPr>
      <p:guideLst>
        <p:guide orient="horz" pos="1642"/>
        <p:guide pos="9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11.05.2025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5272648" y="69810"/>
            <a:ext cx="9558803" cy="923211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IBM Plex Mono" panose="020B0509050203000203"/>
              </a:rPr>
              <a:t>высшего образования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IBM Plex Mono" panose="020B0509050203000203"/>
              </a:rPr>
              <a:t> 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/>
          <p:cNvSpPr txBox="1"/>
          <p:nvPr/>
        </p:nvSpPr>
        <p:spPr>
          <a:xfrm>
            <a:off x="450850" y="7331075"/>
            <a:ext cx="4156903" cy="2099093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en-US" sz="4800" b="1" dirty="0">
                <a:solidFill>
                  <a:schemeClr val="bg1"/>
                </a:solidFill>
                <a:latin typeface="Zapfino" panose="03030300040707070C03" pitchFamily="66" charset="0"/>
                <a:cs typeface="Times New Roman" panose="02020603050405020304" pitchFamily="18" charset="0"/>
              </a:rPr>
              <a:t>Stormfort</a:t>
            </a:r>
            <a:endParaRPr lang="ru-RU" sz="48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123080" y="1218406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0850" y="1679952"/>
            <a:ext cx="6013450" cy="30468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329" tIns="45661" rIns="91329" bIns="45661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Ученик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 группы ГПД-0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2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-25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:</a:t>
            </a:r>
            <a:endParaRPr lang="ru-RU" sz="2400" dirty="0">
              <a:solidFill>
                <a:schemeClr val="bg1">
                  <a:lumMod val="75000"/>
                </a:schemeClr>
              </a:solidFill>
              <a:effectLst>
                <a:outerShdw blurRad="1270000" dist="485564" dir="2205686" sx="200000" sy="200000" kx="-1800000" algn="ctr" rotWithShape="0">
                  <a:srgbClr val="000000">
                    <a:alpha val="0"/>
                  </a:srgbClr>
                </a:outerShdw>
              </a:effectLst>
              <a:latin typeface="IBM Plex Mono" panose="020B0509050203000203"/>
            </a:endParaRP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Шевченко Ф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.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И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.</a:t>
            </a: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Хакимов А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.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А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.</a:t>
            </a:r>
            <a:endParaRPr lang="ru-RU" sz="2400" dirty="0">
              <a:solidFill>
                <a:schemeClr val="bg1">
                  <a:lumMod val="75000"/>
                </a:schemeClr>
              </a:solidFill>
              <a:effectLst>
                <a:outerShdw blurRad="1270000" dist="485564" dir="2205686" sx="200000" sy="200000" kx="-1800000" algn="ctr" rotWithShape="0">
                  <a:srgbClr val="000000">
                    <a:alpha val="0"/>
                  </a:srgbClr>
                </a:outerShdw>
              </a:effectLst>
              <a:latin typeface="IBM Plex Mono" panose="020B0509050203000203"/>
            </a:endParaRPr>
          </a:p>
          <a:p>
            <a:endParaRPr lang="ru-RU" sz="2400" dirty="0">
              <a:solidFill>
                <a:schemeClr val="bg1">
                  <a:lumMod val="75000"/>
                </a:schemeClr>
              </a:solidFill>
              <a:effectLst>
                <a:outerShdw dist="485564" dir="2205686" sx="39939" sy="39939" kx="-1800000" algn="ctr" rotWithShape="0">
                  <a:srgbClr val="C00000"/>
                </a:outerShdw>
              </a:effectLst>
              <a:latin typeface="IBM Plex Mono" panose="020B0509050203000203"/>
            </a:endParaRPr>
          </a:p>
          <a:p>
            <a:endParaRPr lang="ru-RU" sz="2400" dirty="0">
              <a:solidFill>
                <a:schemeClr val="bg1">
                  <a:lumMod val="75000"/>
                </a:schemeClr>
              </a:solidFill>
              <a:effectLst>
                <a:outerShdw blurRad="1270000" dist="485564" dir="2205686" sx="200000" sy="200000" kx="-1800000" algn="ctr" rotWithShape="0">
                  <a:srgbClr val="000000">
                    <a:alpha val="0"/>
                  </a:srgbClr>
                </a:outerShdw>
              </a:effectLst>
              <a:latin typeface="IBM Plex Mono" panose="020B0509050203000203"/>
            </a:endParaRP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: </a:t>
            </a:r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Борисов А.И.</a:t>
            </a:r>
          </a:p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effectLst>
                  <a:outerShdw blurRad="1270000" dist="485564" dir="2205686" sx="200000" sy="200000" kx="-1800000" algn="ctr" rotWithShape="0">
                    <a:srgbClr val="000000">
                      <a:alpha val="0"/>
                    </a:srgbClr>
                  </a:outerShdw>
                </a:effectLst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chemeClr val="bg1">
                  <a:lumMod val="75000"/>
                </a:schemeClr>
              </a:solidFill>
              <a:effectLst>
                <a:outerShdw blurRad="1270000" dist="485564" dir="2205686" sx="200000" sy="200000" kx="-18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38650" y="-350247"/>
            <a:ext cx="3276600" cy="2609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EDC82-03D4-B581-998A-6AAF9B820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12D35C-B7D5-46D3-1D39-A61DE59F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6"/>
            <a:ext cx="20129834" cy="1132382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C97CB9-A01D-43FE-C693-75B452B2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0" y="-38707"/>
            <a:ext cx="20262850" cy="11398654"/>
          </a:xfrm>
          <a:prstGeom prst="rect">
            <a:avLst/>
          </a:prstGeom>
        </p:spPr>
      </p:pic>
      <p:sp>
        <p:nvSpPr>
          <p:cNvPr id="4" name="Google Shape;91;p32">
            <a:extLst>
              <a:ext uri="{FF2B5EF4-FFF2-40B4-BE49-F238E27FC236}">
                <a16:creationId xmlns:a16="http://schemas.microsoft.com/office/drawing/2014/main" id="{6DD81969-B3BE-4613-8423-FA084A3E627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52BD26A0-5E93-4761-A1AD-8CEC26A583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CA4965A5-2212-46EE-9F76-DB17C0DF8F20}"/>
              </a:ext>
            </a:extLst>
          </p:cNvPr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6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;p32">
            <a:extLst>
              <a:ext uri="{FF2B5EF4-FFF2-40B4-BE49-F238E27FC236}">
                <a16:creationId xmlns:a16="http://schemas.microsoft.com/office/drawing/2014/main" id="{15ECB12F-6666-4948-9AD8-F1C871A3598B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2;p32">
            <a:extLst>
              <a:ext uri="{FF2B5EF4-FFF2-40B4-BE49-F238E27FC236}">
                <a16:creationId xmlns:a16="http://schemas.microsoft.com/office/drawing/2014/main" id="{710AD132-FB04-4CD6-80FB-74AA2914DF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38795C8-3777-4B40-870C-1C5130828C09}"/>
              </a:ext>
            </a:extLst>
          </p:cNvPr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D6DA6-DC5B-332E-CC9E-FE6BB67A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62E008-9FB9-F0A3-7FE7-523F5CCD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6"/>
            <a:ext cx="20129834" cy="11323827"/>
          </a:xfrm>
          <a:prstGeom prst="rect">
            <a:avLst/>
          </a:prstGeom>
        </p:spPr>
      </p:pic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686538E7-C25C-434A-BD5F-168F38E7DA4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EE44269C-9483-4F22-9484-AD4CFA893D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9B8C8D99-FED4-4F81-88FF-C945FC37A2A3}"/>
              </a:ext>
            </a:extLst>
          </p:cNvPr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5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1277591" cy="444699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Проект имеет потенциал для развития. В будущем можно добавить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онлайн-режим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многопользовательские сражения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и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разные игровые режимы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Также стоит улучшить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корабли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добавив новые типы с уникальными характеристиками. Эти улучшения не были реализованы из-за ограничений времени, но могут быть добавлены в будущих версиях.</a:t>
            </a:r>
            <a:endParaRPr lang="ru-RU" sz="3200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chemeClr val="accent1">
                  <a:lumMod val="40000"/>
                  <a:lumOff val="60000"/>
                </a:schemeClr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05250" y="-276529"/>
            <a:ext cx="3751964" cy="298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50" y="391506"/>
            <a:ext cx="10058400" cy="165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Zapfino" panose="03030300040707070C03" pitchFamily="66" charset="0"/>
                <a:cs typeface="Times New Roman" panose="02020603050405020304" pitchFamily="18" charset="0"/>
              </a:rPr>
              <a:t>Stormfort</a:t>
            </a:r>
            <a:endParaRPr lang="ru-RU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0850" y="4130675"/>
            <a:ext cx="11506191" cy="230820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Mono" panose="020B0509050203000203"/>
              </a:rPr>
              <a:t>Цели</a:t>
            </a: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Mono" panose="020B0509050203000203"/>
              </a:rPr>
              <a:t>:</a:t>
            </a:r>
            <a:endParaRPr lang="ru-RU" sz="3200" b="1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  <a:p>
            <a:pPr>
              <a:buNone/>
            </a:pP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Разработка оригинального аркадного 2</a:t>
            </a: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морского шутера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с видом сверху, которая сочетает динамичный геймплей, стратегические элементы и визуальный стиль.</a:t>
            </a: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en-US" sz="3200" dirty="0"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84250" y="2225675"/>
            <a:ext cx="13487391" cy="526286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endParaRPr lang="ru-RU" sz="2800" b="1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Создать структуру проекта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на 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 использованием библиотеки </a:t>
            </a:r>
            <a:r>
              <a:rPr lang="en-GB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Pygame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Разработать класс игрока (корабля)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с управлением, анимацией и ограничением по границам экрана.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Создать систему стрельбы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Реализовать объекты-препятствия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(вражеские корабли).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Настроить столкновения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пуль с препятствиями и врагами.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Разработать главное меню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и переход к игровому процессу.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Загрузить и использовать игровые ресурсы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изображения, звуки, шрифты, фоны.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Адаптировать игру под разные размеры экрана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с учётом масштабирования.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450" y="2530475"/>
            <a:ext cx="2133592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Mono" panose="020B0509050203000203"/>
              </a:rPr>
              <a:t>Задачи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Mono" panose="020B0509050203000203"/>
              </a:rPr>
              <a:t>:</a:t>
            </a:r>
            <a:endParaRPr lang="ru-RU" sz="3600" b="1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7050" y="2759075"/>
            <a:ext cx="12725391" cy="255442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/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Проект предлагает увлекательную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D-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игру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которая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может заинтересовать 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игроков своим 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визуальным стилем 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Он может стать частью инди-рынка, дать людям возможность интересно провести время и вдохновить начинающих разработчиков на создание собственных игр.</a:t>
            </a:r>
            <a:endParaRPr lang="ru-RU" sz="3200" dirty="0">
              <a:solidFill>
                <a:schemeClr val="accent1">
                  <a:lumMod val="40000"/>
                  <a:lumOff val="60000"/>
                </a:schemeClr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3460" y="-4686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Используемые</a:t>
            </a:r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технологии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8" y="2682875"/>
            <a:ext cx="17449792" cy="3785533"/>
          </a:xfrm>
          <a:prstGeom prst="rect">
            <a:avLst/>
          </a:prstGeom>
          <a:effectLst>
            <a:outerShdw blurRad="1270000" dist="561699" dir="16980000" sy="23000" kx="-1200000" algn="bl" rotWithShape="0">
              <a:prstClr val="black">
                <a:alpha val="42000"/>
              </a:prstClr>
            </a:outerShdw>
          </a:effectLst>
        </p:spPr>
        <p:txBody>
          <a:bodyPr wrap="square" lIns="91329" tIns="45661" rIns="91329" bIns="45661">
            <a:spAutoFit/>
          </a:bodyPr>
          <a:lstStyle/>
          <a:p>
            <a:pPr>
              <a:buNone/>
            </a:pPr>
            <a:r>
              <a:rPr lang="ru-RU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Используемые технологии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PyCharm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среда разработки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 3.12.3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</a:t>
            </a:r>
            <a:r>
              <a:rPr lang="ru-RU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интерпритатор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языка </a:t>
            </a:r>
            <a:r>
              <a:rPr lang="ru-RU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програмирования</a:t>
            </a:r>
            <a:endParaRPr lang="ru-RU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40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Pygame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библиотека для создания 2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D-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игр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Photoshop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работа с графикой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</a:t>
            </a:r>
            <a:r>
              <a:rPr 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hub</a:t>
            </a: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</a:t>
            </a:r>
            <a:r>
              <a:rPr lang="ru-RU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система контроля версий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5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sp>
        <p:nvSpPr>
          <p:cNvPr id="3" name="AutoShape 4" descr="PyCharm Logo"/>
          <p:cNvSpPr>
            <a:spLocks noChangeAspect="1" noChangeArrowheads="1"/>
          </p:cNvSpPr>
          <p:nvPr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1026" name="Picture 2" descr="В редакционной статье логотипа Python Pro иллюстративная на ...">
            <a:extLst>
              <a:ext uri="{FF2B5EF4-FFF2-40B4-BE49-F238E27FC236}">
                <a16:creationId xmlns:a16="http://schemas.microsoft.com/office/drawing/2014/main" id="{EFA398D4-C881-FB7C-023A-4DABEF3E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9" y="4081450"/>
            <a:ext cx="456682" cy="42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37EC77-1AC2-4E5D-23EF-6A3DC2CB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39" y="3433689"/>
            <a:ext cx="456682" cy="45851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FD2EEB-DD8B-49E8-2B51-DBB18B82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7" y="4749060"/>
            <a:ext cx="940088" cy="2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D449C1-092B-689C-DEA1-709D0975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" y="5267021"/>
            <a:ext cx="456682" cy="4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конки, логотипы, символы Github — Скачать в PNG и SVG бесплатно">
            <a:extLst>
              <a:ext uri="{FF2B5EF4-FFF2-40B4-BE49-F238E27FC236}">
                <a16:creationId xmlns:a16="http://schemas.microsoft.com/office/drawing/2014/main" id="{692E57D8-4D51-160C-6E15-F134944EA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65" y="5838223"/>
            <a:ext cx="464973" cy="46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Ход</a:t>
            </a:r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517650" y="1826016"/>
            <a:ext cx="12191991" cy="526286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>
              <a:buNone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Разработка началась с планирования идеи и создания базовой структуры проекта.</a:t>
            </a:r>
            <a:b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Работа велась в </a:t>
            </a: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PyCharm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 использованием языка </a:t>
            </a: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 библиотеки </a:t>
            </a:r>
            <a:r>
              <a:rPr lang="en-GB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Pygame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реализации 2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D-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игровой логики.</a:t>
            </a:r>
          </a:p>
          <a:p>
            <a:pPr>
              <a:buNone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Использовались: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Photoshop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—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создания и редактирования игровых спрайтов;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hub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—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сохранения версий проекта и удобной работы с кодом.</a:t>
            </a:r>
          </a:p>
          <a:p>
            <a:pPr>
              <a:buNone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Проблемы:</a:t>
            </a:r>
            <a:endParaRPr lang="ru-RU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Оптимизация размеров и движения — скорректированы пропорции и скорости объектов.</a:t>
            </a:r>
          </a:p>
          <a:p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 ходе работы проект улучшался, расширялась функциональность и улучшалось визуальное оформление.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2B185-AB92-F02E-83A4-1E487EA9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791CEAC-DC94-9B84-1B75-388916D64C06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Ход</a:t>
            </a:r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64B9750-080A-BEEF-E029-7E45F8D2B60F}"/>
              </a:ext>
            </a:extLst>
          </p:cNvPr>
          <p:cNvSpPr/>
          <p:nvPr/>
        </p:nvSpPr>
        <p:spPr>
          <a:xfrm>
            <a:off x="1212859" y="2606675"/>
            <a:ext cx="12725391" cy="526286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>
              <a:buNone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Разработка началась с планирования идеи и создания базовой структуры проекта.</a:t>
            </a:r>
            <a:b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Работа велась в </a:t>
            </a: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PyCharm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 использованием языка </a:t>
            </a: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 библиотеки </a:t>
            </a:r>
            <a:r>
              <a:rPr lang="en-GB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Pygame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реализации 2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D-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игровой логики.</a:t>
            </a:r>
          </a:p>
          <a:p>
            <a:pPr>
              <a:buNone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Использовались: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Photoshop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—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создания и редактирования игровых спрайтов;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hub</a:t>
            </a:r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— 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сохранения версий проекта и удобной работы с кодом.</a:t>
            </a:r>
          </a:p>
          <a:p>
            <a:pPr>
              <a:buNone/>
            </a:pPr>
            <a:r>
              <a:rPr lang="ru-RU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Проблемы:</a:t>
            </a:r>
            <a:endParaRPr lang="ru-RU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Оптимизация размеров и движения — скорректированы пропорции и скорости объектов.</a:t>
            </a:r>
          </a:p>
          <a:p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 ходе работы проект улучшался, расширялась функциональность и улучшалось визуальное оформление.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D7E24D-048E-34F7-F96D-91D0241B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104100" cy="11318082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B311A3D-0A4D-2155-7B4E-D64D672FE743}"/>
              </a:ext>
            </a:extLst>
          </p:cNvPr>
          <p:cNvSpPr txBox="1"/>
          <p:nvPr/>
        </p:nvSpPr>
        <p:spPr>
          <a:xfrm>
            <a:off x="10623550" y="1933712"/>
            <a:ext cx="6629400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Ход</a:t>
            </a:r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разработки</a:t>
            </a:r>
            <a:r>
              <a:rPr lang="en-US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:</a:t>
            </a:r>
            <a:r>
              <a:rPr lang="ru-RU" sz="4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Google Shape;91;p32">
            <a:extLst>
              <a:ext uri="{FF2B5EF4-FFF2-40B4-BE49-F238E27FC236}">
                <a16:creationId xmlns:a16="http://schemas.microsoft.com/office/drawing/2014/main" id="{7F474E73-4B19-4733-B73F-250DD5A85397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92;p32">
            <a:extLst>
              <a:ext uri="{FF2B5EF4-FFF2-40B4-BE49-F238E27FC236}">
                <a16:creationId xmlns:a16="http://schemas.microsoft.com/office/drawing/2014/main" id="{F3034A26-16E1-4F43-8E7D-5BA8894511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7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18" name="Google Shape;92;p32">
            <a:extLst>
              <a:ext uri="{FF2B5EF4-FFF2-40B4-BE49-F238E27FC236}">
                <a16:creationId xmlns:a16="http://schemas.microsoft.com/office/drawing/2014/main" id="{99F769AB-EC1C-4EF4-96F6-68313C499257}"/>
              </a:ext>
            </a:extLst>
          </p:cNvPr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9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5DA42-F0F7-BE80-5EDE-056C3880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A982BAA-F07D-2689-EFA3-5288C8012CD2}"/>
              </a:ext>
            </a:extLst>
          </p:cNvPr>
          <p:cNvSpPr txBox="1"/>
          <p:nvPr/>
        </p:nvSpPr>
        <p:spPr>
          <a:xfrm>
            <a:off x="6089650" y="1175639"/>
            <a:ext cx="16763992" cy="851059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1" name="Google Shape;91;p32">
            <a:extLst>
              <a:ext uri="{FF2B5EF4-FFF2-40B4-BE49-F238E27FC236}">
                <a16:creationId xmlns:a16="http://schemas.microsoft.com/office/drawing/2014/main" id="{CE32FA75-0C33-4500-9A8B-C039520F7187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92;p32">
            <a:extLst>
              <a:ext uri="{FF2B5EF4-FFF2-40B4-BE49-F238E27FC236}">
                <a16:creationId xmlns:a16="http://schemas.microsoft.com/office/drawing/2014/main" id="{D70721CF-99FB-4F8F-A573-F005D518DB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13" name="Google Shape;92;p32">
            <a:extLst>
              <a:ext uri="{FF2B5EF4-FFF2-40B4-BE49-F238E27FC236}">
                <a16:creationId xmlns:a16="http://schemas.microsoft.com/office/drawing/2014/main" id="{3534F78B-87D8-4729-A767-EF6809C7B68E}"/>
              </a:ext>
            </a:extLst>
          </p:cNvPr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24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endParaRPr lang="ru-RU" sz="3600" b="1" dirty="0">
              <a:solidFill>
                <a:schemeClr val="lt2"/>
              </a:solidFill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7B72B79-CEF0-4018-9A84-57972C23C664}"/>
              </a:ext>
            </a:extLst>
          </p:cNvPr>
          <p:cNvSpPr/>
          <p:nvPr/>
        </p:nvSpPr>
        <p:spPr>
          <a:xfrm>
            <a:off x="18777170" y="15240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5A1F3BB1-1DBC-45E8-8051-2044F9F3E3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947858" y="15240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A62E4EA3-E30D-4A51-A1FD-DF1C5B59F58F}"/>
              </a:ext>
            </a:extLst>
          </p:cNvPr>
          <p:cNvSpPr txBox="1"/>
          <p:nvPr/>
        </p:nvSpPr>
        <p:spPr>
          <a:xfrm>
            <a:off x="18777170" y="7062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14</a:t>
            </a:r>
            <a:r>
              <a:rPr lang="ru-RU" sz="3600" b="1" dirty="0">
                <a:solidFill>
                  <a:schemeClr val="lt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493</Words>
  <Application>Microsoft Office PowerPoint</Application>
  <PresentationFormat>Произвольный</PresentationFormat>
  <Paragraphs>82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IBM Plex Mono</vt:lpstr>
      <vt:lpstr>IBM Plex Sans</vt:lpstr>
      <vt:lpstr>Montserrat SemiBold</vt:lpstr>
      <vt:lpstr>Zapfino</vt:lpstr>
      <vt:lpstr>1_Тема2</vt:lpstr>
      <vt:lpstr>2_Тема2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Артём борисов</cp:lastModifiedBy>
  <cp:revision>401</cp:revision>
  <dcterms:created xsi:type="dcterms:W3CDTF">2018-10-03T13:56:00Z</dcterms:created>
  <dcterms:modified xsi:type="dcterms:W3CDTF">2025-05-11T08:37:43Z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2018-10-03T03:00:00Z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2018-10-03T03:00:00Z</vt:filetime>
  </property>
  <property fmtid="{D5CDD505-2E9C-101B-9397-08002B2CF9AE}" pid="5" name="ICV">
    <vt:lpwstr>42625D39994647F797849D02C9A7FF35_12</vt:lpwstr>
  </property>
  <property fmtid="{D5CDD505-2E9C-101B-9397-08002B2CF9AE}" pid="6" name="KSOProductBuildVer">
    <vt:lpwstr>1049-12.2.0.20795</vt:lpwstr>
  </property>
</Properties>
</file>